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60" r:id="rId2"/>
  </p:sldIdLst>
  <p:sldSz cx="43891200" cy="32918400"/>
  <p:notesSz cx="6858000" cy="9144000"/>
  <p:defaultTextStyle>
    <a:defPPr>
      <a:defRPr lang="en-US"/>
    </a:defPPr>
    <a:lvl1pPr algn="l" defTabSz="3686175" rtl="0" fontAlgn="base">
      <a:spcBef>
        <a:spcPct val="0"/>
      </a:spcBef>
      <a:spcAft>
        <a:spcPct val="0"/>
      </a:spcAft>
      <a:defRPr sz="7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1843088" indent="-1385888" algn="l" defTabSz="3686175" rtl="0" fontAlgn="base">
      <a:spcBef>
        <a:spcPct val="0"/>
      </a:spcBef>
      <a:spcAft>
        <a:spcPct val="0"/>
      </a:spcAft>
      <a:defRPr sz="7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3686175" indent="-2771775" algn="l" defTabSz="3686175" rtl="0" fontAlgn="base">
      <a:spcBef>
        <a:spcPct val="0"/>
      </a:spcBef>
      <a:spcAft>
        <a:spcPct val="0"/>
      </a:spcAft>
      <a:defRPr sz="7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5529263" indent="-4157663" algn="l" defTabSz="3686175" rtl="0" fontAlgn="base">
      <a:spcBef>
        <a:spcPct val="0"/>
      </a:spcBef>
      <a:spcAft>
        <a:spcPct val="0"/>
      </a:spcAft>
      <a:defRPr sz="7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7372350" indent="-5543550" algn="l" defTabSz="3686175" rtl="0" fontAlgn="base">
      <a:spcBef>
        <a:spcPct val="0"/>
      </a:spcBef>
      <a:spcAft>
        <a:spcPct val="0"/>
      </a:spcAft>
      <a:defRPr sz="7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7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7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7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7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AADC"/>
    <a:srgbClr val="2131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5274" autoAdjust="0"/>
  </p:normalViewPr>
  <p:slideViewPr>
    <p:cSldViewPr snapToGrid="0">
      <p:cViewPr varScale="1">
        <p:scale>
          <a:sx n="11" d="100"/>
          <a:sy n="11" d="100"/>
        </p:scale>
        <p:origin x="91" y="8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12E0E0-291A-405A-9666-80EE382925D2}" type="datetimeFigureOut">
              <a:rPr lang="en-US" smtClean="0"/>
              <a:t>11/3/2018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606892-2425-4CF0-9B77-5D19F6B1B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04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Objective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Norwegian North Sea Field</a:t>
            </a:r>
          </a:p>
          <a:p>
            <a:pPr marL="171450" indent="-171450">
              <a:buFontTx/>
              <a:buChar char="-"/>
            </a:pPr>
            <a:r>
              <a:rPr lang="en-US" dirty="0"/>
              <a:t>Unsupervised ML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KNN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Deep learning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Restricted Boltzmann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Deep belief network</a:t>
            </a:r>
          </a:p>
          <a:p>
            <a:pPr marL="0" lvl="0" indent="0">
              <a:buFontTx/>
              <a:buNone/>
            </a:pPr>
            <a:r>
              <a:rPr lang="en-US" dirty="0"/>
              <a:t>2. Map View of Wells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Location of wells in block 15/9 of Sleipner Ost and Volve Field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0" lvl="0" indent="0">
              <a:buFontTx/>
              <a:buNone/>
            </a:pPr>
            <a:r>
              <a:rPr lang="en-US" dirty="0"/>
              <a:t>3. Available Data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List of Data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Production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Well design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Completion design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Seismic and well logs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Geology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stratigraphy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Static and dynamic models</a:t>
            </a:r>
          </a:p>
          <a:p>
            <a:pPr marL="457200" lvl="1" indent="0">
              <a:buFontTx/>
              <a:buNone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Each well has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Gamma ray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Neutron porosity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Bulk density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Lithology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Caliper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Bit size and speed</a:t>
            </a:r>
          </a:p>
          <a:p>
            <a:pPr marL="457200" lvl="1" indent="0">
              <a:buFontTx/>
              <a:buNone/>
            </a:pPr>
            <a:endParaRPr lang="en-US" dirty="0"/>
          </a:p>
          <a:p>
            <a:pPr marL="0" lvl="0" indent="0">
              <a:buFontTx/>
              <a:buNone/>
            </a:pPr>
            <a:r>
              <a:rPr lang="en-US" dirty="0"/>
              <a:t>4. Proposed Workflow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Understand objective and problem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Get the data: analyze / visualize the data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Prepare data for ML Algorithm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Select Model and Perform Training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QC and Fine-Tune the Model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Present, Launch, Monitor</a:t>
            </a:r>
          </a:p>
          <a:p>
            <a:pPr marL="0" lvl="0" indent="0">
              <a:buFontTx/>
              <a:buNone/>
            </a:pPr>
            <a:endParaRPr lang="en-US" dirty="0"/>
          </a:p>
          <a:p>
            <a:pPr marL="0" lvl="0" indent="0">
              <a:buFontTx/>
              <a:buNone/>
            </a:pPr>
            <a:r>
              <a:rPr lang="en-US" dirty="0"/>
              <a:t>5. Results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Improve litho-facies classification and fasten computation time by ML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0" lvl="0" indent="0">
              <a:buFontTx/>
              <a:buNone/>
            </a:pPr>
            <a:r>
              <a:rPr lang="en-US" dirty="0"/>
              <a:t>6. Future Work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Compare results between different Machine Learning methods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Further develop code to determine compaction and depth trends per facies by analyzing larger scale heterogeneous datasets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Application to seismic data</a:t>
            </a:r>
          </a:p>
          <a:p>
            <a:pPr marL="0" lvl="0" indent="0">
              <a:buFontTx/>
              <a:buNone/>
            </a:pPr>
            <a:endParaRPr lang="en-US" dirty="0"/>
          </a:p>
          <a:p>
            <a:pPr marL="0" lvl="0" indent="0">
              <a:buFontTx/>
              <a:buNone/>
            </a:pPr>
            <a:r>
              <a:rPr lang="en-US" dirty="0"/>
              <a:t>7. Acknowledgement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Thank you Ehsan, Ikon Science</a:t>
            </a:r>
          </a:p>
          <a:p>
            <a:pPr marL="0" lvl="0" indent="0">
              <a:buFontTx/>
              <a:buNone/>
            </a:pPr>
            <a:endParaRPr lang="en-US" dirty="0"/>
          </a:p>
          <a:p>
            <a:r>
              <a:rPr lang="en-US" dirty="0"/>
              <a:t>What is tension?</a:t>
            </a:r>
          </a:p>
          <a:p>
            <a:r>
              <a:rPr lang="en-US" dirty="0"/>
              <a:t>What is unsupervised ml be able to </a:t>
            </a:r>
            <a:r>
              <a:rPr lang="en-US" dirty="0" err="1"/>
              <a:t>exmplain</a:t>
            </a:r>
            <a:r>
              <a:rPr lang="en-US" dirty="0"/>
              <a:t> </a:t>
            </a:r>
            <a:r>
              <a:rPr lang="en-US" dirty="0" err="1"/>
              <a:t>knn</a:t>
            </a:r>
            <a:r>
              <a:rPr lang="en-US" dirty="0"/>
              <a:t>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Proposed workflow explain each</a:t>
            </a:r>
          </a:p>
          <a:p>
            <a:r>
              <a:rPr lang="en-US" dirty="0"/>
              <a:t>Why unsupervised ML when you have labeling</a:t>
            </a:r>
          </a:p>
          <a:p>
            <a:r>
              <a:rPr lang="en-US" dirty="0"/>
              <a:t>What to say in image section – mention in Ehsan. </a:t>
            </a:r>
          </a:p>
          <a:p>
            <a:r>
              <a:rPr lang="en-US" dirty="0"/>
              <a:t>Know the difference between ML Methods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606892-2425-4CF0-9B77-5D19F6B1B8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514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4EC49-9255-4C9A-BFF9-F49483B25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E276E2-6834-48BF-A1F5-66E15FEFD277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1BCF7-D7DB-456A-977C-D1B153BAD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4A3E5-EFE9-427B-9539-F8D38E2AB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3132A2-7FC7-40CA-B263-6BF90E4BA2A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3888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5ADDF-C31F-48EB-BB70-FBBFE9D02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4F3659-60FB-4300-80BA-681E6FB4FA98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1943A-60C8-4E6F-B48C-D7CC08638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2FE1DA-D379-4027-B97B-BAC39D9DD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09D15E-D17A-488C-A0FE-BCA51034F72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1446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418CF-3D5F-46C4-A57F-D9CD201C4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430AD7-3D46-4C4D-B3F8-D7A29399E6AE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067B2-1430-40AB-8149-8C3B37B10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ED33C-4C11-4BD7-8F7C-0BD3E9145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761AC4-72FC-44E9-9B7A-80842FA95E2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3155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945EC-32F2-49D0-8832-75152454E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13E3CA-A4B9-47AE-B039-7085C9B3715D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1EF50-428A-4294-A162-E57838B2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EFEF5-2998-480F-BD62-0AB01B7B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B88AC0-070A-4F36-8175-A5651377D0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1569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A4C10-585E-487F-BDE0-730982412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E9281C-AEF8-48EB-A886-CF3706BCE4E5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86251-10B0-42CF-A8C1-5DC27AB70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F0CCE-2E1D-43E4-8BC0-656565A89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DA978-2AB7-4577-B2BF-03ADE3C74E5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2300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89373D7-49A6-4898-AE3B-882CAC5A9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6DC0C7-C19B-4680-8207-D3EBE8857E66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DD7BCA0-AB72-4756-816E-4EBCA6793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48BF20E-9F4A-4D2B-A7A2-E0DC7A40C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77E266-FBB1-4E90-88AC-F4DCF5AF2F0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65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27452D8-EB4A-4DC9-A115-276FE06BD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BE8E0F-D603-4BF1-8E3C-117AE9881EA4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5C7FD92-586F-436E-8AA2-4B5DA823C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5559B28-0270-4699-8CB8-2E998DB6E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1C2BF6-730E-49EF-8DAF-07B3706936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1357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0D33FF5-EE1D-49DB-B0F1-9A1D36876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C173BB-EAE2-44B5-9C43-3AF19EA9C8DF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AEB0640-A021-44AD-B6BA-B958CF5BE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3B1A38A-209B-446B-95EA-0537DF451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0D72D7-5433-4465-B6F0-32AF7386C65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641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77275D1-D8EB-44AD-9464-C22DAD07F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847927-499E-428C-9F87-82905A2A0450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74FB342-16F8-4F26-88B8-B6D50EDD2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D185074-48C0-428F-9D2E-240CD377D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90F841-A439-41DC-8BFD-FD9CB2433D5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810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880DC52-FCF8-4D91-A991-BB7E30DA0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FE1AF7-BD2C-45A5-940F-017E04F6FB45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26B498D-3842-41E1-8E35-4A9C7F634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D0982DB-F7F6-4CBD-909E-21700C204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6F0F53-F673-4128-B8E3-D0FBBCAA2E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7470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BFBE559-0BBD-4D36-837E-0C280BC5A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C4183F-F9B2-49BF-94C0-21C4A96B0D07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632B9C2-1DF5-43ED-BF32-52E265D1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281CB5F-1717-4000-8DF5-8BDB98369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8E9ACD-C04B-4172-990F-CCBCC3CC930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212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A67965-AAB7-4400-A2CC-9AADCF1E9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838" y="1752600"/>
            <a:ext cx="37855525" cy="6362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56117-EA7C-4532-B441-997C442E8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17838" y="8763000"/>
            <a:ext cx="37855525" cy="20886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E1B81-B520-475D-9C83-9BC217550D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17838" y="30510163"/>
            <a:ext cx="9875837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3686627" fontAlgn="auto">
              <a:spcBef>
                <a:spcPts val="0"/>
              </a:spcBef>
              <a:spcAft>
                <a:spcPts val="0"/>
              </a:spcAft>
              <a:defRPr sz="576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5E9F534-56E5-4363-8A35-0934C0B6A3A0}" type="datetimeFigureOut">
              <a:rPr lang="en-US"/>
              <a:pPr>
                <a:defRPr/>
              </a:pPr>
              <a:t>11/3/2018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D3745-9BF2-47B5-8306-9D25821EBC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38325" y="30510163"/>
            <a:ext cx="1481455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3686627" fontAlgn="auto">
              <a:spcBef>
                <a:spcPts val="0"/>
              </a:spcBef>
              <a:spcAft>
                <a:spcPts val="0"/>
              </a:spcAft>
              <a:defRPr sz="576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8B1C-37E3-425E-9520-942C28C81B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997525" y="30510163"/>
            <a:ext cx="9875838" cy="17526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57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65BFF764-0492-41C1-A807-AFEC738F45D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7850" rtl="0" fontAlgn="base">
        <a:lnSpc>
          <a:spcPct val="90000"/>
        </a:lnSpc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4387850" rtl="0" fontAlgn="base">
        <a:lnSpc>
          <a:spcPct val="90000"/>
        </a:lnSpc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 Light" panose="020F0302020204030204" pitchFamily="34" charset="0"/>
        </a:defRPr>
      </a:lvl2pPr>
      <a:lvl3pPr algn="l" defTabSz="4387850" rtl="0" fontAlgn="base">
        <a:lnSpc>
          <a:spcPct val="90000"/>
        </a:lnSpc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 Light" panose="020F0302020204030204" pitchFamily="34" charset="0"/>
        </a:defRPr>
      </a:lvl3pPr>
      <a:lvl4pPr algn="l" defTabSz="4387850" rtl="0" fontAlgn="base">
        <a:lnSpc>
          <a:spcPct val="90000"/>
        </a:lnSpc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 Light" panose="020F0302020204030204" pitchFamily="34" charset="0"/>
        </a:defRPr>
      </a:lvl4pPr>
      <a:lvl5pPr algn="l" defTabSz="4387850" rtl="0" fontAlgn="base">
        <a:lnSpc>
          <a:spcPct val="90000"/>
        </a:lnSpc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4387850" rtl="0" fontAlgn="base">
        <a:lnSpc>
          <a:spcPct val="90000"/>
        </a:lnSpc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4387850" rtl="0" fontAlgn="base">
        <a:lnSpc>
          <a:spcPct val="90000"/>
        </a:lnSpc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4387850" rtl="0" fontAlgn="base">
        <a:lnSpc>
          <a:spcPct val="90000"/>
        </a:lnSpc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4387850" rtl="0" fontAlgn="base">
        <a:lnSpc>
          <a:spcPct val="90000"/>
        </a:lnSpc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096963" indent="-1096963" algn="l" defTabSz="4387850" rtl="0" fontAlgn="base">
        <a:lnSpc>
          <a:spcPct val="90000"/>
        </a:lnSpc>
        <a:spcBef>
          <a:spcPts val="4800"/>
        </a:spcBef>
        <a:spcAft>
          <a:spcPct val="0"/>
        </a:spcAft>
        <a:buFont typeface="Arial" panose="020B0604020202020204" pitchFamily="34" charset="0"/>
        <a:buChar char="•"/>
        <a:defRPr sz="13400" kern="1200">
          <a:solidFill>
            <a:schemeClr val="tx1"/>
          </a:solidFill>
          <a:latin typeface="+mn-lt"/>
          <a:ea typeface="+mn-ea"/>
          <a:cs typeface="+mn-cs"/>
        </a:defRPr>
      </a:lvl1pPr>
      <a:lvl2pPr marL="3290888" indent="-1096963" algn="l" defTabSz="4387850" rtl="0" fontAlgn="base">
        <a:lnSpc>
          <a:spcPct val="90000"/>
        </a:lnSpc>
        <a:spcBef>
          <a:spcPts val="2400"/>
        </a:spcBef>
        <a:spcAft>
          <a:spcPct val="0"/>
        </a:spcAft>
        <a:buFont typeface="Arial" panose="020B0604020202020204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6963" algn="l" defTabSz="4387850" rtl="0" fontAlgn="base">
        <a:lnSpc>
          <a:spcPct val="90000"/>
        </a:lnSpc>
        <a:spcBef>
          <a:spcPts val="2400"/>
        </a:spcBef>
        <a:spcAft>
          <a:spcPct val="0"/>
        </a:spcAft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325" indent="-1096963" algn="l" defTabSz="4387850" rtl="0" fontAlgn="base">
        <a:lnSpc>
          <a:spcPct val="90000"/>
        </a:lnSpc>
        <a:spcBef>
          <a:spcPts val="2400"/>
        </a:spcBef>
        <a:spcAft>
          <a:spcPct val="0"/>
        </a:spcAft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4250" indent="-1096963" algn="l" defTabSz="4387850" rtl="0" fontAlgn="base">
        <a:lnSpc>
          <a:spcPct val="90000"/>
        </a:lnSpc>
        <a:spcBef>
          <a:spcPts val="2400"/>
        </a:spcBef>
        <a:spcAft>
          <a:spcPct val="0"/>
        </a:spcAft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1.wdp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Arrow: Down 68">
            <a:extLst>
              <a:ext uri="{FF2B5EF4-FFF2-40B4-BE49-F238E27FC236}">
                <a16:creationId xmlns:a16="http://schemas.microsoft.com/office/drawing/2014/main" id="{5AB297E5-9DE7-4DB8-B2BA-6901D5787A95}"/>
              </a:ext>
            </a:extLst>
          </p:cNvPr>
          <p:cNvSpPr/>
          <p:nvPr/>
        </p:nvSpPr>
        <p:spPr>
          <a:xfrm>
            <a:off x="36937589" y="11183259"/>
            <a:ext cx="853361" cy="86882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/>
          </a:p>
        </p:txBody>
      </p:sp>
      <p:sp>
        <p:nvSpPr>
          <p:cNvPr id="70" name="Arrow: Down 69">
            <a:extLst>
              <a:ext uri="{FF2B5EF4-FFF2-40B4-BE49-F238E27FC236}">
                <a16:creationId xmlns:a16="http://schemas.microsoft.com/office/drawing/2014/main" id="{BC30320A-C11A-4E40-8848-DF021719385D}"/>
              </a:ext>
            </a:extLst>
          </p:cNvPr>
          <p:cNvSpPr/>
          <p:nvPr/>
        </p:nvSpPr>
        <p:spPr>
          <a:xfrm>
            <a:off x="36937589" y="13043155"/>
            <a:ext cx="853361" cy="86882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/>
          </a:p>
        </p:txBody>
      </p:sp>
      <p:sp>
        <p:nvSpPr>
          <p:cNvPr id="71" name="Arrow: Down 70">
            <a:extLst>
              <a:ext uri="{FF2B5EF4-FFF2-40B4-BE49-F238E27FC236}">
                <a16:creationId xmlns:a16="http://schemas.microsoft.com/office/drawing/2014/main" id="{1355D1B2-A3E3-48B3-B168-354EC254F5B3}"/>
              </a:ext>
            </a:extLst>
          </p:cNvPr>
          <p:cNvSpPr/>
          <p:nvPr/>
        </p:nvSpPr>
        <p:spPr>
          <a:xfrm>
            <a:off x="36937589" y="14929996"/>
            <a:ext cx="853361" cy="86882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/>
          </a:p>
        </p:txBody>
      </p:sp>
      <p:sp>
        <p:nvSpPr>
          <p:cNvPr id="72" name="Arrow: Down 71">
            <a:extLst>
              <a:ext uri="{FF2B5EF4-FFF2-40B4-BE49-F238E27FC236}">
                <a16:creationId xmlns:a16="http://schemas.microsoft.com/office/drawing/2014/main" id="{6DABD7AC-89A7-43C0-B100-EF8B125E9EAD}"/>
              </a:ext>
            </a:extLst>
          </p:cNvPr>
          <p:cNvSpPr/>
          <p:nvPr/>
        </p:nvSpPr>
        <p:spPr>
          <a:xfrm>
            <a:off x="36937589" y="16819722"/>
            <a:ext cx="853361" cy="86882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/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626B17B0-F5D8-427E-8544-9B4EA37556EB}"/>
              </a:ext>
            </a:extLst>
          </p:cNvPr>
          <p:cNvSpPr/>
          <p:nvPr/>
        </p:nvSpPr>
        <p:spPr>
          <a:xfrm>
            <a:off x="36937589" y="8593936"/>
            <a:ext cx="853361" cy="86882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CEE6A9-34F3-4810-AEC1-416BC00F44F1}"/>
              </a:ext>
            </a:extLst>
          </p:cNvPr>
          <p:cNvSpPr/>
          <p:nvPr/>
        </p:nvSpPr>
        <p:spPr>
          <a:xfrm>
            <a:off x="0" y="5538788"/>
            <a:ext cx="43891200" cy="1804988"/>
          </a:xfrm>
          <a:prstGeom prst="rect">
            <a:avLst/>
          </a:prstGeom>
          <a:solidFill>
            <a:srgbClr val="21314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782BB8A-B69D-4F54-BF9A-21581B07C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23988"/>
            <a:ext cx="43891200" cy="4114800"/>
          </a:xfrm>
        </p:spPr>
        <p:txBody>
          <a:bodyPr anchor="t">
            <a:noAutofit/>
          </a:bodyPr>
          <a:lstStyle/>
          <a:p>
            <a:pPr defTabSz="4389120" fontAlgn="auto">
              <a:spcAft>
                <a:spcPts val="0"/>
              </a:spcAft>
              <a:defRPr/>
            </a:pPr>
            <a:r>
              <a:rPr lang="en-US" sz="14000" dirty="0">
                <a:solidFill>
                  <a:srgbClr val="21314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Litho-Facies Classifications Using</a:t>
            </a:r>
            <a:br>
              <a:rPr lang="en-US" sz="14000" dirty="0">
                <a:solidFill>
                  <a:srgbClr val="21314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0" dirty="0">
                <a:solidFill>
                  <a:srgbClr val="21314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14000" dirty="0">
                <a:solidFill>
                  <a:srgbClr val="21314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Unsupervised Machine Learning</a:t>
            </a:r>
            <a:endParaRPr lang="en-US" sz="14000" dirty="0">
              <a:solidFill>
                <a:srgbClr val="21314B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0">
            <a:extLst>
              <a:ext uri="{FF2B5EF4-FFF2-40B4-BE49-F238E27FC236}">
                <a16:creationId xmlns:a16="http://schemas.microsoft.com/office/drawing/2014/main" id="{FBBEB8F8-4856-49FC-8A01-9A536A9AB8EB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27319" y="1717392"/>
            <a:ext cx="18288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11">
            <a:extLst>
              <a:ext uri="{FF2B5EF4-FFF2-40B4-BE49-F238E27FC236}">
                <a16:creationId xmlns:a16="http://schemas.microsoft.com/office/drawing/2014/main" id="{308DA304-F1B1-46B6-9C64-D808DB6974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27319" y="1717392"/>
            <a:ext cx="18288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en-US" sz="3600" dirty="0"/>
              <a:t>196 x 240 Pixel Photo </a:t>
            </a: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20D8D78C-8BC5-4242-BDF7-84983994F3C5}"/>
              </a:ext>
            </a:extLst>
          </p:cNvPr>
          <p:cNvSpPr txBox="1">
            <a:spLocks/>
          </p:cNvSpPr>
          <p:nvPr/>
        </p:nvSpPr>
        <p:spPr bwMode="auto">
          <a:xfrm>
            <a:off x="0" y="5562600"/>
            <a:ext cx="13716000" cy="1785104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en-US" sz="11000" dirty="0">
                <a:solidFill>
                  <a:schemeClr val="bg1"/>
                </a:solidFill>
                <a:latin typeface="Arial" panose="020B0604020202020204" pitchFamily="34" charset="0"/>
              </a:rPr>
              <a:t>Objective</a:t>
            </a:r>
          </a:p>
        </p:txBody>
      </p:sp>
      <p:sp>
        <p:nvSpPr>
          <p:cNvPr id="20" name="TextBox 13">
            <a:extLst>
              <a:ext uri="{FF2B5EF4-FFF2-40B4-BE49-F238E27FC236}">
                <a16:creationId xmlns:a16="http://schemas.microsoft.com/office/drawing/2014/main" id="{67B4BE21-99A8-46C5-ABBF-40632449957B}"/>
              </a:ext>
            </a:extLst>
          </p:cNvPr>
          <p:cNvSpPr txBox="1">
            <a:spLocks/>
          </p:cNvSpPr>
          <p:nvPr/>
        </p:nvSpPr>
        <p:spPr bwMode="auto">
          <a:xfrm>
            <a:off x="14266246" y="5676788"/>
            <a:ext cx="16395433" cy="1785104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en-US" sz="11000" dirty="0">
                <a:solidFill>
                  <a:schemeClr val="bg1"/>
                </a:solidFill>
                <a:latin typeface="Arial" panose="020B0604020202020204" pitchFamily="34" charset="0"/>
              </a:rPr>
              <a:t>Available Data</a:t>
            </a:r>
          </a:p>
        </p:txBody>
      </p:sp>
      <p:sp>
        <p:nvSpPr>
          <p:cNvPr id="21" name="TextBox 14">
            <a:extLst>
              <a:ext uri="{FF2B5EF4-FFF2-40B4-BE49-F238E27FC236}">
                <a16:creationId xmlns:a16="http://schemas.microsoft.com/office/drawing/2014/main" id="{D9886264-13AC-4B2D-96FE-1B14AFD9EDC2}"/>
              </a:ext>
            </a:extLst>
          </p:cNvPr>
          <p:cNvSpPr txBox="1">
            <a:spLocks/>
          </p:cNvSpPr>
          <p:nvPr/>
        </p:nvSpPr>
        <p:spPr bwMode="auto">
          <a:xfrm>
            <a:off x="30175200" y="5580744"/>
            <a:ext cx="13716000" cy="1830387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noAutofit/>
          </a:bodyPr>
          <a:lstStyle>
            <a:lvl1pPr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en-US" sz="11000" dirty="0">
                <a:solidFill>
                  <a:schemeClr val="bg1"/>
                </a:solidFill>
                <a:latin typeface="Arial" panose="020B0604020202020204" pitchFamily="34" charset="0"/>
              </a:rPr>
              <a:t>Proposed Workflow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06CC9DC-E0EF-4D30-B373-49A56537724B}"/>
              </a:ext>
            </a:extLst>
          </p:cNvPr>
          <p:cNvCxnSpPr>
            <a:cxnSpLocks/>
          </p:cNvCxnSpPr>
          <p:nvPr/>
        </p:nvCxnSpPr>
        <p:spPr>
          <a:xfrm>
            <a:off x="14282316" y="6683129"/>
            <a:ext cx="0" cy="26199548"/>
          </a:xfrm>
          <a:prstGeom prst="line">
            <a:avLst/>
          </a:prstGeom>
          <a:ln w="190500">
            <a:solidFill>
              <a:srgbClr val="2131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619318-A3B4-4C24-9226-9D838B5F6B48}"/>
              </a:ext>
            </a:extLst>
          </p:cNvPr>
          <p:cNvCxnSpPr>
            <a:cxnSpLocks/>
          </p:cNvCxnSpPr>
          <p:nvPr/>
        </p:nvCxnSpPr>
        <p:spPr>
          <a:xfrm>
            <a:off x="30478796" y="6569340"/>
            <a:ext cx="0" cy="26242297"/>
          </a:xfrm>
          <a:prstGeom prst="line">
            <a:avLst/>
          </a:prstGeom>
          <a:ln w="190500">
            <a:solidFill>
              <a:srgbClr val="2131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2">
            <a:extLst>
              <a:ext uri="{FF2B5EF4-FFF2-40B4-BE49-F238E27FC236}">
                <a16:creationId xmlns:a16="http://schemas.microsoft.com/office/drawing/2014/main" id="{8CCFE155-11AA-401A-8E3F-00FF0A7BBD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69862" y="28676623"/>
            <a:ext cx="13358655" cy="1785104"/>
          </a:xfrm>
          <a:prstGeom prst="rect">
            <a:avLst/>
          </a:prstGeom>
          <a:solidFill>
            <a:srgbClr val="21314B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en-US" sz="11000" dirty="0">
                <a:solidFill>
                  <a:schemeClr val="bg1"/>
                </a:solidFill>
                <a:latin typeface="Arial" panose="020B0604020202020204" pitchFamily="34" charset="0"/>
              </a:rPr>
              <a:t>Acknowledgement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8D3FA1D-19D7-4489-8718-A173DDD822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0919" y="1394746"/>
            <a:ext cx="5725481" cy="277063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5E0314E-9FD4-4B28-8B8E-E49649B7F3D6}"/>
              </a:ext>
            </a:extLst>
          </p:cNvPr>
          <p:cNvSpPr txBox="1"/>
          <p:nvPr/>
        </p:nvSpPr>
        <p:spPr>
          <a:xfrm>
            <a:off x="32635776" y="4003392"/>
            <a:ext cx="104502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i="1" dirty="0">
                <a:solidFill>
                  <a:srgbClr val="21314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Nadima Dwihusna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6EC47E2-F303-463C-9F1E-7B36CD83B3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093" b="8533"/>
          <a:stretch/>
        </p:blipFill>
        <p:spPr>
          <a:xfrm>
            <a:off x="35727319" y="1702771"/>
            <a:ext cx="1825625" cy="2286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6CEBF95-D871-473A-8F81-AFB56777464B}"/>
              </a:ext>
            </a:extLst>
          </p:cNvPr>
          <p:cNvSpPr txBox="1"/>
          <p:nvPr/>
        </p:nvSpPr>
        <p:spPr>
          <a:xfrm>
            <a:off x="215166" y="7535340"/>
            <a:ext cx="1337252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just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Perform litho-facies classification at Norwegian North Sea Field </a:t>
            </a:r>
          </a:p>
          <a:p>
            <a:pPr marL="2700338" lvl="1" indent="-857250" algn="just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Well based </a:t>
            </a:r>
          </a:p>
          <a:p>
            <a:pPr marL="2700338" lvl="1" indent="-857250" algn="just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Seismic based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B98B399-776D-433C-AB9F-25C16A60F032}"/>
              </a:ext>
            </a:extLst>
          </p:cNvPr>
          <p:cNvSpPr txBox="1"/>
          <p:nvPr/>
        </p:nvSpPr>
        <p:spPr>
          <a:xfrm>
            <a:off x="30593503" y="21431176"/>
            <a:ext cx="133586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tx2"/>
                </a:solidFill>
              </a:rPr>
              <a:t>Compare results between different Machine Learning methods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11A040-D4F6-429E-9ABB-B9DA356E6339}"/>
              </a:ext>
            </a:extLst>
          </p:cNvPr>
          <p:cNvSpPr txBox="1"/>
          <p:nvPr/>
        </p:nvSpPr>
        <p:spPr>
          <a:xfrm>
            <a:off x="14531932" y="16201712"/>
            <a:ext cx="151571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Improve litho-facies classification and decrease computation time</a:t>
            </a:r>
          </a:p>
        </p:txBody>
      </p:sp>
      <p:sp>
        <p:nvSpPr>
          <p:cNvPr id="31" name="TextBox 20">
            <a:extLst>
              <a:ext uri="{FF2B5EF4-FFF2-40B4-BE49-F238E27FC236}">
                <a16:creationId xmlns:a16="http://schemas.microsoft.com/office/drawing/2014/main" id="{5FEDD3F8-6A3F-4546-88D1-0ABA2F693A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07543" y="14296877"/>
            <a:ext cx="16171254" cy="1785104"/>
          </a:xfrm>
          <a:prstGeom prst="rect">
            <a:avLst/>
          </a:prstGeom>
          <a:solidFill>
            <a:srgbClr val="21314B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en-US" sz="11000" dirty="0">
                <a:solidFill>
                  <a:schemeClr val="bg1"/>
                </a:solidFill>
                <a:latin typeface="Arial" panose="020B0604020202020204" pitchFamily="34" charset="0"/>
              </a:rPr>
              <a:t>Results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6BF8890-204D-455D-823E-0881C8432D13}"/>
              </a:ext>
            </a:extLst>
          </p:cNvPr>
          <p:cNvSpPr txBox="1"/>
          <p:nvPr/>
        </p:nvSpPr>
        <p:spPr>
          <a:xfrm>
            <a:off x="215166" y="11225041"/>
            <a:ext cx="1349558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just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Compare Unsupervised ML Methods</a:t>
            </a:r>
          </a:p>
          <a:p>
            <a:pPr marL="2700338" lvl="1" indent="-857250" algn="just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K-Nearest Neighbors</a:t>
            </a:r>
          </a:p>
          <a:p>
            <a:pPr marL="2700338" lvl="1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Deep learning based e.g. Restricted Boltzmann, Deep Belief Network, etc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26BD788-4B92-4E82-BA4B-31F010E25496}"/>
              </a:ext>
            </a:extLst>
          </p:cNvPr>
          <p:cNvSpPr txBox="1"/>
          <p:nvPr/>
        </p:nvSpPr>
        <p:spPr>
          <a:xfrm>
            <a:off x="30630367" y="23493590"/>
            <a:ext cx="133586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tx2"/>
                </a:solidFill>
              </a:rPr>
              <a:t>Further develop code to determine compaction and depth trends per facies by analyzing larger scale heterogeneous datasets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DBFCD3-576D-4E74-8A3E-B3A69B150A4A}"/>
              </a:ext>
            </a:extLst>
          </p:cNvPr>
          <p:cNvSpPr txBox="1"/>
          <p:nvPr/>
        </p:nvSpPr>
        <p:spPr>
          <a:xfrm>
            <a:off x="30593503" y="27402664"/>
            <a:ext cx="137521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 algn="just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tx2"/>
                </a:solidFill>
              </a:rPr>
              <a:t>Introduce seismic data into workflow</a:t>
            </a:r>
          </a:p>
        </p:txBody>
      </p:sp>
      <p:sp>
        <p:nvSpPr>
          <p:cNvPr id="35" name="TextBox 22">
            <a:extLst>
              <a:ext uri="{FF2B5EF4-FFF2-40B4-BE49-F238E27FC236}">
                <a16:creationId xmlns:a16="http://schemas.microsoft.com/office/drawing/2014/main" id="{E97DAEEE-F104-47F0-BB23-517C0A9C68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53571" y="19337378"/>
            <a:ext cx="13498590" cy="1785104"/>
          </a:xfrm>
          <a:prstGeom prst="rect">
            <a:avLst/>
          </a:prstGeom>
          <a:solidFill>
            <a:srgbClr val="21314B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en-US" sz="11000" dirty="0">
                <a:solidFill>
                  <a:schemeClr val="bg1"/>
                </a:solidFill>
                <a:latin typeface="Arial" panose="020B0604020202020204" pitchFamily="34" charset="0"/>
              </a:rPr>
              <a:t>Future Work</a:t>
            </a:r>
          </a:p>
        </p:txBody>
      </p:sp>
      <p:sp>
        <p:nvSpPr>
          <p:cNvPr id="36" name="TextBox 22">
            <a:extLst>
              <a:ext uri="{FF2B5EF4-FFF2-40B4-BE49-F238E27FC236}">
                <a16:creationId xmlns:a16="http://schemas.microsoft.com/office/drawing/2014/main" id="{EFF1E96A-3E38-406E-A14E-DD3D7CA539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32141" y="16069468"/>
            <a:ext cx="14298387" cy="1849161"/>
          </a:xfrm>
          <a:prstGeom prst="rect">
            <a:avLst/>
          </a:prstGeom>
          <a:solidFill>
            <a:srgbClr val="21314B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defTabSz="3686175" fontAlgn="base">
              <a:spcBef>
                <a:spcPct val="0"/>
              </a:spcBef>
              <a:spcAft>
                <a:spcPct val="0"/>
              </a:spcAft>
              <a:defRPr sz="72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en-US" sz="11000" dirty="0">
                <a:solidFill>
                  <a:schemeClr val="bg1"/>
                </a:solidFill>
                <a:latin typeface="Arial" panose="020B0604020202020204" pitchFamily="34" charset="0"/>
              </a:rPr>
              <a:t>Map View of Wells</a:t>
            </a:r>
          </a:p>
        </p:txBody>
      </p:sp>
      <p:pic>
        <p:nvPicPr>
          <p:cNvPr id="37" name="Picture 2" descr="Image result for ikon science">
            <a:extLst>
              <a:ext uri="{FF2B5EF4-FFF2-40B4-BE49-F238E27FC236}">
                <a16:creationId xmlns:a16="http://schemas.microsoft.com/office/drawing/2014/main" id="{AB2D8D31-7C1F-48AC-AD91-F62E4DE70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17111" y="1167330"/>
            <a:ext cx="5725481" cy="3358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EF0F762B-ED37-469E-85C1-6D281F689140}"/>
              </a:ext>
            </a:extLst>
          </p:cNvPr>
          <p:cNvSpPr txBox="1"/>
          <p:nvPr/>
        </p:nvSpPr>
        <p:spPr>
          <a:xfrm>
            <a:off x="30804985" y="30758853"/>
            <a:ext cx="134112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2"/>
                </a:solidFill>
              </a:rPr>
              <a:t>Thank you to Ehsan Naeini from Ikon Science for you advice on this project.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F7B2DC2-4859-4ECD-9621-78BF441BB563}"/>
              </a:ext>
            </a:extLst>
          </p:cNvPr>
          <p:cNvSpPr txBox="1"/>
          <p:nvPr/>
        </p:nvSpPr>
        <p:spPr>
          <a:xfrm>
            <a:off x="23718147" y="7585314"/>
            <a:ext cx="7165351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2"/>
                </a:solidFill>
              </a:rPr>
              <a:t>Each well has: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tx2"/>
                </a:solidFill>
              </a:rPr>
              <a:t>Gamma Ray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tx2"/>
                </a:solidFill>
              </a:rPr>
              <a:t>Neutron Porosity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tx2"/>
                </a:solidFill>
              </a:rPr>
              <a:t>Bulk Density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tx2"/>
                </a:solidFill>
              </a:rPr>
              <a:t>Lithology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tx2"/>
                </a:solidFill>
              </a:rPr>
              <a:t>Caliper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tx2"/>
                </a:solidFill>
              </a:rPr>
              <a:t>Bit Size, Speed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DDE6E3-D6B1-4DCA-8818-38E34543C74B}"/>
              </a:ext>
            </a:extLst>
          </p:cNvPr>
          <p:cNvSpPr txBox="1"/>
          <p:nvPr/>
        </p:nvSpPr>
        <p:spPr>
          <a:xfrm>
            <a:off x="31740290" y="7673671"/>
            <a:ext cx="11257989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1200" dirty="0"/>
          </a:p>
          <a:p>
            <a:pPr algn="ctr"/>
            <a:r>
              <a:rPr lang="en-US" sz="4800" b="1" dirty="0"/>
              <a:t>Understand Objective and Problem</a:t>
            </a:r>
          </a:p>
          <a:p>
            <a:pPr algn="ctr"/>
            <a:r>
              <a:rPr lang="en-US" sz="1200" dirty="0"/>
              <a:t>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41DC7C9-E45B-4F8C-B2CD-578A3B3477EE}"/>
              </a:ext>
            </a:extLst>
          </p:cNvPr>
          <p:cNvSpPr txBox="1"/>
          <p:nvPr/>
        </p:nvSpPr>
        <p:spPr>
          <a:xfrm>
            <a:off x="31764219" y="9516619"/>
            <a:ext cx="11257989" cy="193899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200" dirty="0"/>
          </a:p>
          <a:p>
            <a:pPr algn="ctr"/>
            <a:r>
              <a:rPr lang="en-US" sz="4800" b="1" dirty="0"/>
              <a:t>Get the Data</a:t>
            </a:r>
          </a:p>
          <a:p>
            <a:pPr algn="ctr"/>
            <a:r>
              <a:rPr lang="en-US" sz="4800" dirty="0"/>
              <a:t>Analyze / visualize the data </a:t>
            </a:r>
          </a:p>
          <a:p>
            <a:pPr algn="ctr"/>
            <a:endParaRPr lang="en-US" sz="1200" b="1" u="sng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CA8BD5-FCE5-454F-BB88-617E5E32DC67}"/>
              </a:ext>
            </a:extLst>
          </p:cNvPr>
          <p:cNvSpPr txBox="1"/>
          <p:nvPr/>
        </p:nvSpPr>
        <p:spPr>
          <a:xfrm>
            <a:off x="31764219" y="12133468"/>
            <a:ext cx="11257989" cy="11849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100" b="1" dirty="0"/>
          </a:p>
          <a:p>
            <a:pPr algn="ctr"/>
            <a:r>
              <a:rPr lang="en-US" sz="4800" b="1" dirty="0"/>
              <a:t>Prepare Data for ML Algorithm</a:t>
            </a:r>
          </a:p>
          <a:p>
            <a:pPr algn="ctr"/>
            <a:endParaRPr lang="en-US" sz="12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F95B283-D374-4745-B296-EB76D410424B}"/>
              </a:ext>
            </a:extLst>
          </p:cNvPr>
          <p:cNvSpPr txBox="1"/>
          <p:nvPr/>
        </p:nvSpPr>
        <p:spPr>
          <a:xfrm>
            <a:off x="31740288" y="14004169"/>
            <a:ext cx="11257989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200" b="1" dirty="0"/>
          </a:p>
          <a:p>
            <a:pPr algn="ctr"/>
            <a:r>
              <a:rPr lang="en-US" sz="4800" b="1" dirty="0"/>
              <a:t>Select Model and Perform Training</a:t>
            </a:r>
          </a:p>
          <a:p>
            <a:pPr algn="ctr"/>
            <a:endParaRPr lang="en-US" sz="12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22A208A-1EB3-4D49-B8F2-D8AA86B0F92A}"/>
              </a:ext>
            </a:extLst>
          </p:cNvPr>
          <p:cNvSpPr txBox="1"/>
          <p:nvPr/>
        </p:nvSpPr>
        <p:spPr>
          <a:xfrm>
            <a:off x="31740289" y="15889075"/>
            <a:ext cx="11257989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200" b="1" dirty="0"/>
          </a:p>
          <a:p>
            <a:pPr algn="ctr"/>
            <a:r>
              <a:rPr lang="en-US" sz="4800" b="1" dirty="0"/>
              <a:t>QC and Fine-Tune the Model</a:t>
            </a:r>
          </a:p>
          <a:p>
            <a:pPr algn="ctr"/>
            <a:endParaRPr lang="en-US" sz="120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BE2BFB5-36A2-4D49-B30B-BCF4BD45AB2A}"/>
              </a:ext>
            </a:extLst>
          </p:cNvPr>
          <p:cNvSpPr txBox="1"/>
          <p:nvPr/>
        </p:nvSpPr>
        <p:spPr>
          <a:xfrm>
            <a:off x="31726265" y="17758783"/>
            <a:ext cx="11257989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200" b="1" dirty="0"/>
          </a:p>
          <a:p>
            <a:pPr algn="ctr"/>
            <a:r>
              <a:rPr lang="en-US" sz="4800" b="1" dirty="0"/>
              <a:t>Present, Launch, Monitor</a:t>
            </a:r>
          </a:p>
          <a:p>
            <a:pPr algn="ctr"/>
            <a:endParaRPr lang="en-US" sz="120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7B4FF86-1622-4906-AD00-99538ECDB295}"/>
              </a:ext>
            </a:extLst>
          </p:cNvPr>
          <p:cNvSpPr txBox="1"/>
          <p:nvPr/>
        </p:nvSpPr>
        <p:spPr>
          <a:xfrm>
            <a:off x="14519876" y="7627447"/>
            <a:ext cx="98263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Production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Well, Completion design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Seismic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Well logs (~850)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Core logs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Geology, Stratigraphy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1314B"/>
                </a:solidFill>
              </a:rPr>
              <a:t>Static, dynamic models</a:t>
            </a:r>
          </a:p>
        </p:txBody>
      </p:sp>
      <p:pic>
        <p:nvPicPr>
          <p:cNvPr id="49" name="Content Placeholder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1DD982C-34DF-4B0A-809E-E5812A93974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3799" t="19309" r="32879" b="2692"/>
          <a:stretch/>
        </p:blipFill>
        <p:spPr>
          <a:xfrm>
            <a:off x="79644" y="18133052"/>
            <a:ext cx="10072100" cy="13261532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/>
        </p:spPr>
      </p:pic>
      <p:pic>
        <p:nvPicPr>
          <p:cNvPr id="53" name="Content Placeholder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05B02CF-05F5-45BB-814E-0809C799853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1345" t="90328" r="65253" b="5949"/>
          <a:stretch/>
        </p:blipFill>
        <p:spPr>
          <a:xfrm>
            <a:off x="8594653" y="28276786"/>
            <a:ext cx="579121" cy="127334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4863DD0C-A1EA-4027-8813-54C8E42F655B}"/>
              </a:ext>
            </a:extLst>
          </p:cNvPr>
          <p:cNvSpPr txBox="1"/>
          <p:nvPr/>
        </p:nvSpPr>
        <p:spPr>
          <a:xfrm>
            <a:off x="-32141" y="31256492"/>
            <a:ext cx="142333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21314B"/>
                </a:solidFill>
              </a:rPr>
              <a:t>Figure 1. Top Hugin Formation Structure Map in Block 15/9 of Sleipner Ost and Volve Field</a:t>
            </a:r>
          </a:p>
        </p:txBody>
      </p:sp>
      <p:pic>
        <p:nvPicPr>
          <p:cNvPr id="60" name="Content Placeholder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1803492-FD88-46D9-9C30-B207A9F66A5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9768" t="85494" r="68123" b="7548"/>
          <a:stretch/>
        </p:blipFill>
        <p:spPr>
          <a:xfrm>
            <a:off x="8855542" y="28572813"/>
            <a:ext cx="322241" cy="5979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E55690-9C15-4A20-B601-C0EA9C7247DF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6"/>
          <a:stretch/>
        </p:blipFill>
        <p:spPr>
          <a:xfrm>
            <a:off x="15003859" y="17973803"/>
            <a:ext cx="14897383" cy="13460603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8867DE93-9595-4536-91EA-3A680F0EAC54}"/>
              </a:ext>
            </a:extLst>
          </p:cNvPr>
          <p:cNvSpPr txBox="1"/>
          <p:nvPr/>
        </p:nvSpPr>
        <p:spPr>
          <a:xfrm>
            <a:off x="14327313" y="31270017"/>
            <a:ext cx="163681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21314B"/>
                </a:solidFill>
              </a:rPr>
              <a:t>Figure 2. Example of expected result using 3 different</a:t>
            </a:r>
          </a:p>
          <a:p>
            <a:pPr algn="ctr"/>
            <a:r>
              <a:rPr lang="en-US" sz="4800" dirty="0">
                <a:solidFill>
                  <a:srgbClr val="21314B"/>
                </a:solidFill>
              </a:rPr>
              <a:t> ML methods compare against interpreted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AA028EF5-2B7B-49A3-BAAE-A4AC9563EE9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54013" t="9322" r="16463" b="55721"/>
          <a:stretch/>
        </p:blipFill>
        <p:spPr>
          <a:xfrm>
            <a:off x="10158821" y="18325310"/>
            <a:ext cx="3875901" cy="2445691"/>
          </a:xfrm>
          <a:prstGeom prst="rect">
            <a:avLst/>
          </a:prstGeom>
        </p:spPr>
      </p:pic>
      <p:pic>
        <p:nvPicPr>
          <p:cNvPr id="73" name="Content Placeholder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325CBB74-09F3-4D78-9238-BE398C4C751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54935" t="91338" r="43874" b="7141"/>
          <a:stretch/>
        </p:blipFill>
        <p:spPr>
          <a:xfrm>
            <a:off x="7177785" y="29583945"/>
            <a:ext cx="335536" cy="240980"/>
          </a:xfrm>
          <a:prstGeom prst="rect">
            <a:avLst/>
          </a:prstGeom>
        </p:spPr>
      </p:pic>
      <p:pic>
        <p:nvPicPr>
          <p:cNvPr id="74" name="Content Placeholder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1C6CE00E-9A94-4AFB-9B1F-A946464A61C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56819" t="91338" r="37138" b="6753"/>
          <a:stretch/>
        </p:blipFill>
        <p:spPr>
          <a:xfrm>
            <a:off x="7417180" y="29553151"/>
            <a:ext cx="1703174" cy="3025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42739</TotalTime>
  <Words>415</Words>
  <Application>Microsoft Office PowerPoint</Application>
  <PresentationFormat>Custom</PresentationFormat>
  <Paragraphs>106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  Litho-Facies Classifications Using   Unsupervised Machine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Poster</dc:title>
  <dc:creator>Adam Tuppen</dc:creator>
  <cp:lastModifiedBy>Nadima Dwihusna</cp:lastModifiedBy>
  <cp:revision>135</cp:revision>
  <dcterms:created xsi:type="dcterms:W3CDTF">2017-10-05T23:10:41Z</dcterms:created>
  <dcterms:modified xsi:type="dcterms:W3CDTF">2018-11-08T23:28:49Z</dcterms:modified>
</cp:coreProperties>
</file>